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2.xml"/><Relationship Id="rId49" Type="http://schemas.openxmlformats.org/officeDocument/2006/relationships/presProps" Target="presProps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原始课件：液压基础知识入门培训（恒石液压），吴运柏，2022-11-02。</a:t>
            </a:r>
          </a:p>
          <a:p>
            <a:r>
              <a:t>图片 / Image: 用户提供的实物照片，经过 AI 背景去除与光线优化 / User-supplied equipment photograph, AI background removal and lighting enhancement</a:t>
            </a:r>
          </a:p>
          <a:p>
            <a:r>
              <a:t>公司LOGO来自用户官网原图，保持比例。 / Original company logo from the existing website.</a:t>
            </a:r>
          </a:p>
          <a:p>
            <a:r>
              <a:t>本课程面向零基础人员，建议60–90分钟。流量公式为 Q = Cd A sqrt(2Δp/ρ)，这里Δp&gt;0，Cd为流量系数，A为孔口有效开口面积。常见湍流孔口的稳态不可压缩流动近似。</a:t>
            </a:r>
          </a:p>
          <a:p>
            <a:r>
              <a:t>公式 / Equation: https://www.mathworks.com/help/simulink/slref/single-hydraulic-cylinder-simulation.html</a:t>
            </a:r>
          </a:p>
          <a:p>
            <a:r>
              <a:t>封面公式和说明带自动淡入动画。 / The cover equation and explanation fade in automatically.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液压适合需要较大力或转矩的设备，也需要控制泄漏、污染和发热。图片是实际挖掘机的示例，不代表恒石生产的设备。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https://dc-mkt-prod.cloud.bosch.tech/xrm/media/global/training_1/digital_media/reference_books/knowledge-in-detail-hydraulics-basic-principles.pdf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https://unsplash.com/photos/qKKbm3MjVA8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理想静态例子，忽略摩擦、液柱高度差和损失。大活塞的行程相应减小，能量不会凭空增加。 / Ideal static example. Ignore friction, elevation differences and losses. The large piston travels a shorter distance.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https://www.parker.com/parkerimages/mobilecylinder/cat/english/PHXREF.PDF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泵输送流量。负载及流动阻力决定需要的压力，压力受泵控制和限压元件约束。实际缸的推力还取决于有效面积、背压和摩擦。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公式计算时统一单位。 / Keep units consistent in calculations.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近似适用于忽略摩擦、泄漏及另一腔背压的入门计算。精确伸出力 F=pA Ac−pB Ar−摩擦力。 / Introductory ideal approximation.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https://www.parker.com/parkerimages/mobilecylinder/cat/english/PHXREF.PDF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吴运柏课程算例。假设有杆腔回油压力为零，忽略摩擦和泄漏。12 L/min=12×10⁻³/60 m³/s。 / Course calculation under ideal assumptions.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与前页相同理想条件。面积比0.64，因此缩回力为伸出力的0.64，速度为约1.56倍。 / Same ideal conditions as the preceding example.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https://www.boschrexroth.com/en/us/products/industrial-solutions/industrial-hydraulics/pumps/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ηv=0.90仅为教学假设，不是任何泵的保证值。定量指排量固定，流量仍会随转速和泄漏变化。 / Efficiency is an example assumption. Fixed displacement does not mean constant flow at every speed.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这里只说明常见特征。压力等级、允许转速和黏度必须按具体型号资料确认。 / Typical traits only. Verify limits for the exact model.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纠正原课件可能引起误解的表述：油液主要沿齿轮外围携带，不穿过啮合中心。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径向柱塞马达图来自原资料。转速与转矩还受排量、效率影响。是否允许反转及壳体泄油条件须查说明书。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外观图片仅示例，不以图片型号推定阀的中位机能。电压、插头、安装面及允许T口压力均需确认。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https://uschydraulics.com/products/bosch-rexroth-r900567512-4we-6-d6x-ofeg24n9k4-24v-dc-cetop-3-directional-control-valve-solenoid-actuated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不要把相邻方框理解为串联的多个阀。读图时选择当前方框，将该位置与外部油口对应。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全封闭中位配定量泵时需要卸荷或限压方案。滑阀有内泄漏，封闭工作口不等同安全承载锁紧。 / A fixed pump needs unloading or pressure limiting when its supply is blocked. Spool closure is not a safe load-holding guarantee.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液控单向阀能减少反向泄漏，但不能将其当作所有垂直负载的通用安全方案。背压、先导比及热膨胀均需设计确认。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实际压力随流量、背压和动态过程变化。设定值按批准资料，不能套用统一的倍数。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典型两通减压阀不能主动释放下游封闭腔升高的压力，减压溢流阀功能不同。 / A basic two-way reducer cannot actively relieve a trapped downstream volume.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单向节流阀一向节流、反向自由流。重力或惯性负载需要合适的出油控制或负载保持方案，不能随意节流。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https://dev.parker.com/content/dam/Parker-com/Literature/Hydraulic-Valve-Division/hydraulicvalve/Catalog-sections-for-websphere/Proportional-Pressure-Control/Catalog---Static-Files/2F1C.pdf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Q是通过孔口的体积流量，Cd为无量纲流量系数，A为孔口有效开口面积，Δp=p1−p2为孔口两端压差，ρ为油液密度。采用SI单位：Q为m³/s，A为m²，Δp为Pa，ρ为kg/m³。示例Cd=0.62、ρ=850 kg/m³仅为教学假设。适用于常见湍流孔口的稳态、不可压缩近似，低雷诺数、黏度影响、空化和反向流动需要进一步处理。 / Steady incompressible turbulent-orifice approximation. Cd and density are example assumptions.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https://www.mathworks.com/help/simulink/slref/single-hydraulic-cylinder-simulation.html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图是原课件的多支路示意，不是本课程的安装图。讲师任选一条支路，用当前阀位解释进油与回油。图中符号是示意，连接点和端口需结合原图确认。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吸油口布置、回油扩散及泄油背压按系统设计与元件资料确认。不要统一要求全部泄油管高于或低于液面。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选择滤芯同时考虑压力、流量、黏度、过滤性能及目标清洁度。不要用目数直接替代绝对过滤精度。 / Select for pressure, flow, viscosity, filtration performance and cleanliness requirements.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https://betterfit-us.hydac.com/contact-us/faqs/filter-faqs/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油液类型、密封相容性及允许黏度按元件说明书。不同油液不要未经确认混用。 / Verify the approved fluid and seal compatibility.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https://www.shelloman.com.om/content/dam/shell/assets/business/oman-marketing/documents/shell-tellus-s2-m-46.pdf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气囊、活塞、隔膜型为常见结构。按厂家规定使用干燥氮气和专用工具，禁止用氧气或普通压缩空气代替。只由合格人员进行充气、检修。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https://www.hydac.com.tw/upload-files/Product_catalogue/AccumulatorTechnology-ProductCatalogue.pdf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  <a:p>
            <a:r>
              <a:t>图片来源 / Image source: 原始课件：液压基础知识入门培训（恒石液压），吴运柏，2022-11-02。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由功率=压差×体积流量推导，单位换算因子60。油温限值和冷却器容量须按实际设备资料，不设置通用温度红线。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伤口可能很小也可能非常严重。向医疗人员明确说明是高压液体注入伤，并提供液体信息。单个压力表读数为零不能证明全部封闭容积无压力。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https://www.hse.gov.uk/safetybulletins/hydraulic-injection-injury.htm</a:t>
            </a:r>
          </a:p>
          <a:p>
            <a:r>
              <a:t>https://www.hydac.com.tw/upload-files/Product_catalogue/AccumulatorTechnology-ProductCatalogue.pdf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不能对所有泵统一要求空转。首次启动、充油、排气与旋转方向验证按该设备和元件手册。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这是排查方向，不是对具体设备的诊断结论。停止危险运行，记录现象后由技术人员测量确认，避免盲目调压。 / These are possible causes, not a diagnosis.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先留出讨论时间。答案见下一页。 / Allow time for discussion. Answers follow on the next slide.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资料核对日期 / Accessed: 2026-10-14。链接见本页和对应页面备注。网络图片来自Bosch Rexroth、USC Hydraulics以及Unsplash，图片权利归原作者或机构。 / Image rights remain with the respective authors or organizations.</a:t>
            </a:r>
          </a:p>
          <a:p/>
          <a:p>
            <a:r>
              <a:t>资料来源 / Sources</a:t>
            </a:r>
          </a:p>
          <a:p>
            <a:r>
              <a:t>原始课件：液压基础知识入门培训（恒石液压），吴运柏，2022-11-02。</a:t>
            </a:r>
          </a:p>
          <a:p>
            <a:r>
              <a:t>https://dc-mkt-prod.cloud.bosch.tech/xrm/media/global/training_1/digital_media/reference_books/knowledge-in-detail-hydraulics-basic-principles.pdf</a:t>
            </a:r>
          </a:p>
          <a:p>
            <a:r>
              <a:t>https://www.parker.com/parkerimages/mobilecylinder/cat/english/PHXREF.PDF</a:t>
            </a:r>
          </a:p>
          <a:p>
            <a:r>
              <a:t>https://betterfit-us.hydac.com/contact-us/faqs/filter-faqs/</a:t>
            </a:r>
          </a:p>
          <a:p>
            <a:r>
              <a:t>https://www.hydac.com.tw/upload-files/Product_catalogue/AccumulatorTechnology-ProductCatalogue.pdf</a:t>
            </a:r>
          </a:p>
          <a:p>
            <a:r>
              <a:t>https://www.hse.gov.uk/safetybulletins/hydraulic-injection-injury.htm</a:t>
            </a:r>
          </a:p>
          <a:p>
            <a:r>
              <a:t>https://www.shelloman.com.om/content/dam/shell/assets/business/oman-marketing/documents/shell-tellus-s2-m-46.pdf</a:t>
            </a:r>
          </a:p>
          <a:p>
            <a:r>
              <a:t>https://www.parker.com/content/dam/Parker-com/Literature/Mobile-Hydraulic-Systems-Division---Europe/MSG15-3504-UK_Hydraulic_Threaded_Cartridge_Valves_Catalogue.pdf</a:t>
            </a:r>
          </a:p>
          <a:p>
            <a:r>
              <a:t>https://dev.parker.com/content/dam/Parker-com/Literature/Hydraulic-Valve-Division/hydraulicvalve/Catalog-sections-for-websphere/Proportional-Pressure-Control/Catalog---Static-Files/2F1C.pdf</a:t>
            </a:r>
          </a:p>
          <a:p>
            <a:r>
              <a:t>图片仅用于对应元件识别，示意图不作为设计或维修图纸。 / Illustrations support recognition and do not replace approved engineering drawings.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/>
            <a:lvl2pPr/>
            <a:lvl3pPr/>
            <a:lvl4pPr/>
            <a:lvl5pPr/>
            <a:lvl6pPr/>
            <a:lvl7pPr/>
            <a:lvl8pPr/>
            <a:lvl9pPr/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400310"/>
            <a:ext cx="2057400" cy="761479"/>
          </a:xfrm>
          <a:prstGeom prst="rect">
            <a:avLst/>
          </a:prstGeom>
        </p:spPr>
      </p:pic>
      <p:sp>
        <p:nvSpPr>
          <p:cNvPr id="2" name="text-0"/>
          <p:cNvSpPr>
            <a:spLocks noGrp="1"/>
          </p:cNvSpPr>
          <p:nvPr/>
        </p:nvSpPr>
        <p:spPr>
          <a:xfrm>
            <a:off x="2952750" y="504825"/>
            <a:ext cx="685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湖南恒石液压技术有限公司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1"/>
          <p:cNvSpPr>
            <a:spLocks noGrp="1"/>
          </p:cNvSpPr>
          <p:nvPr/>
        </p:nvSpPr>
        <p:spPr>
          <a:xfrm>
            <a:off x="2952750" y="895350"/>
            <a:ext cx="685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HONSFUID · HYDRAULICS TRAINING</a:t>
            </a:r>
            <a:endParaRPr sz="15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00" y="1524000"/>
            <a:ext cx="2984500" cy="4476750"/>
          </a:xfrm>
          <a:prstGeom prst="rect">
            <a:avLst/>
          </a:prstGeom>
        </p:spPr>
      </p:pic>
      <p:sp>
        <p:nvSpPr>
          <p:cNvPr id="5" name="text-2"/>
          <p:cNvSpPr>
            <a:spLocks noGrp="1"/>
          </p:cNvSpPr>
          <p:nvPr/>
        </p:nvSpPr>
        <p:spPr>
          <a:xfrm>
            <a:off x="609600" y="1752600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液压基础入门培训</a:t>
            </a:r>
            <a:endParaRPr sz="4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3"/>
          <p:cNvSpPr>
            <a:spLocks noGrp="1"/>
          </p:cNvSpPr>
          <p:nvPr/>
        </p:nvSpPr>
        <p:spPr>
          <a:xfrm>
            <a:off x="609600" y="265747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4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Hydraulics Fundamentals</a:t>
            </a:r>
            <a:endParaRPr sz="24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cover-flow-equation"/>
          <p:cNvSpPr>
            <a:spLocks noGrp="1"/>
          </p:cNvSpPr>
          <p:nvPr/>
        </p:nvSpPr>
        <p:spPr>
          <a:xfrm>
            <a:off x="609600" y="3533775"/>
            <a:ext cx="8191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 = C</a:t>
            </a:r>
            <a:r>
              <a:rPr sz="2500" b="1" baseline="-25000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 √(2Δp/ρ)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cover-flow-meaning"/>
          <p:cNvSpPr>
            <a:spLocks noGrp="1"/>
          </p:cNvSpPr>
          <p:nvPr/>
        </p:nvSpPr>
        <p:spPr>
          <a:xfrm>
            <a:off x="609600" y="4648200"/>
            <a:ext cx="80962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开口面积 × 压差平方根</a:t>
            </a:r>
            <a:endParaRPr sz="2025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20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Area × square root of pressure difference</a:t>
            </a:r>
            <a:endParaRPr sz="2025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6"/>
          <p:cNvSpPr>
            <a:spLocks noGrp="1"/>
          </p:cNvSpPr>
          <p:nvPr/>
        </p:nvSpPr>
        <p:spPr>
          <a:xfrm>
            <a:off x="609600" y="556260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湍流孔口近似 / Turbulent orifice approximation</a:t>
            </a:r>
            <a:endParaRPr sz="1575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7"/>
          <p:cNvSpPr>
            <a:spLocks noGrp="1"/>
          </p:cNvSpPr>
          <p:nvPr/>
        </p:nvSpPr>
        <p:spPr>
          <a:xfrm>
            <a:off x="609600" y="6162675"/>
            <a:ext cx="9525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编辑者 / Editor：吴运柏 David Wu</a:t>
            </a:r>
            <a:endParaRPr sz="18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本次培训的学习目标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Learning objectives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理解压力、流量和功率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Explain pressure, flow rate and hydraulic power.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认识泵、阀、缸、马达及辅助元件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Identify pumps, valves, cylinders, motors and accessories.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沿着油路解释一个基本动作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 the oil path for a basic machine movement.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掌握检查顺序和基本安全要求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Follow a basic inspection sequence and safety precautions.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液压在设备中的作用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Hydraulics in everyday machinery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093913"/>
            <a:ext cx="5219700" cy="3479800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用液体传递能量，驱动负载运动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liquid transmits energy to move a load.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油缸完成举升、伸缩与夹紧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Cylinders provide lifting, extension and clamping.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马达完成回转、行走与绞盘驱动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Motors drive rotation, travel and winches.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液压系统的五类组成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Five groups in a hydraulic system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047875"/>
                <a:gridCol w="3743325"/>
                <a:gridCol w="5181600"/>
              </a:tblGrid>
              <a:tr h="6985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 / Group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典型元件 / Examples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主要作用 / Function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动力 / Power supply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液压泵 / Pump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机械能转为液压能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Mechanical to hydraulic energy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执行 / Actuation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缸、马达 / Cylinder, motor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产生运动与力或转矩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Motion, force or torque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控制 / Control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方向、压力、流量阀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Direction, pressure, flow valves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控制动作与保护系统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Control motion and protect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辅助 / Accessories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油箱、过滤器、管路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Tank, filters, lines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储油、净化与连接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Storage, filtration, connection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介质 / Fluid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液压油 / Hydraulic fluid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传能、润滑、冷却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Power transfer, lubrication, cooling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帕斯卡原理与力的放大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Pascal’s principle and force multiplication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6212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 = F / A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9051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同一静止连通液体，同一高度处的压力相同</a:t>
            </a:r>
            <a:endParaRPr sz="21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623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Pressure is equal at the same elevation in a connected fluid at rest.</a:t>
            </a:r>
            <a:endParaRPr sz="18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小活塞：100 N ÷ 1 cm²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Small piston: pressure = 1 MPa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大活塞：1 MPa × 10 cm² = 1,000 N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Large piston: ten times the area gives ten times the force.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609600" y="5934075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理想计算，忽略摩擦、泄漏及回油背压 / Ideal calculation, losses ignored</a:t>
            </a:r>
            <a:endParaRPr sz="15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压力与流量的区别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Pressure and flow rate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81175"/>
            <a:ext cx="44767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6300" b="1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6300" b="1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6300" b="1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endParaRPr sz="6300" b="1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381750" y="1781175"/>
            <a:ext cx="44767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630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630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630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</a:t>
            </a:r>
            <a:endParaRPr sz="630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209925"/>
            <a:ext cx="495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压力：推动负载所需的“力度”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3981450"/>
            <a:ext cx="4953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Pressure: the effort needed to overcome a load.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381750" y="3209925"/>
            <a:ext cx="50482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流量：每分钟输送多少油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381750" y="3981450"/>
            <a:ext cx="5048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Flow rate: the volume of oil delivered per minute.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4981575"/>
            <a:ext cx="4953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面积相同时，压力影响推力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609600" y="5486400"/>
            <a:ext cx="4953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the same area, pressure affects force.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6381750" y="4981575"/>
            <a:ext cx="5048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面积相同时，流量影响速度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381750" y="5486400"/>
            <a:ext cx="50482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the same area, flow rate affects speed.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入门常用单位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Common units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3143250"/>
                <a:gridCol w="2524125"/>
                <a:gridCol w="5305425"/>
              </a:tblGrid>
              <a:tr h="6985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物理量 / Quantity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常用单位 / Unit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记忆方法 / Reminder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压力 /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MPa、bar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 MPa = 10 bar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 / Flow rate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L/min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每分钟的油液体积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Fluid volume per minute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排量 / Displacement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cm³/rev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每转的理论油液体积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Theoretical volume per revolution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力与转矩 / Force, torque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N、kN、N·m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 kN = 1,000 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功率 / Power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kW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 kW = 1,000 W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液压缸的结构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Hydraulic cylinder anatomy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473481"/>
            <a:ext cx="5219700" cy="2720664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缸筒、活塞和活塞杆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Barrel, piston and piston rod form the moving assembly.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无杆腔与有杆腔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Cap end and rod end have different effective areas.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密封防止泄漏，导向件承受侧向支撑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Seals limit leakage. Guide rings support alignment.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常见液压缸类型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Common cylinder types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3095625"/>
                <a:gridCol w="4476750"/>
                <a:gridCol w="3400425"/>
              </a:tblGrid>
              <a:tr h="8382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 / Type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动作特点 / Motion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典型用途 / Application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单作用缸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Single acting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一侧供油，外力返回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Hydraulic motion in one direction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举升、顶升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Lifting and jacking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双作用缸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Double acting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两腔交替供油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Either chamber receives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伸缩、推拉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Extension and retraction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伸缩缸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Telescopic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多级套筒，长行程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Multiple stages, long stroke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自卸车举升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Dump body lifting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摆动执行器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Rotary actuator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有限角度的往复摆动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Rotation over a limited angle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翻转、定位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Tilting and positioning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油缸的推力与速度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Cylinder force and speed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6212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 ≈ p × A     v ≈ Q / A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9051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同一油缸，压力影响推力，进入腔的流量影响速度</a:t>
            </a:r>
            <a:endParaRPr sz="21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623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For a given cylinder, pressure affects force and inlet flow affects speed.</a:t>
            </a:r>
            <a:endParaRPr sz="18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实际推力还受另一腔背压和摩擦影响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Opposing pressure and friction reduce available force.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相同流量下，面积越大，速度越低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the same flow, a larger area produces a lower speed.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算例：伸出推力与速度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Worked example: extension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6212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 = 50 mm    p = 10 MPa    Q = 12 L/min</a:t>
            </a:r>
            <a:endParaRPr sz="330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9051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无杆腔面积 A = πD² / 4 ≈ 1,963 mm²</a:t>
            </a:r>
            <a:endParaRPr sz="21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623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Cap-end area A ≈ 1,963 mm² = 0.001963 m².</a:t>
            </a:r>
            <a:endParaRPr sz="18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理论推力 F ≈ 19.6 kN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 = 10 N/mm² × 1,963 mm²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理论速度 v ≈ 0.102 m/s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 = 0.0002 m³/s, so v = Q / A.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609600" y="5934075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理想计算，忽略摩擦、泄漏及回油背压 / Ideal calculation, losses ignored</a:t>
            </a:r>
            <a:endParaRPr sz="15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伸出与缩回的差异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Extension and retraction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6212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Arod = π(D² − d²) / 4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9051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单杆缸的有杆腔有效面积更小</a:t>
            </a:r>
            <a:endParaRPr sz="21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623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single-rod cylinder has a smaller effective area at the rod end.</a:t>
            </a:r>
            <a:endParaRPr sz="18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 = 50 mm，d = 30 mm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Rod-end area ≈ 1,257 mm²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同压同流：缩回力较小，速度较快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 10 MPa and 12 L/min: 12.6 kN and 0.159 m/s.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609600" y="5934075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理想计算，忽略摩擦、泄漏及回油背压 / Ideal calculation, losses ignored</a:t>
            </a:r>
            <a:endParaRPr sz="15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液压泵如何输送油液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How a hydraulic pump moves oil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364223"/>
            <a:ext cx="5219700" cy="2939180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封闭工作腔周期性改变容积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Sealed working chambers repeatedly change volume.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容积增大吸油，容积减小排油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Increasing volume draws oil in. Decreasing volume expels it.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吸油与排油区需要相互隔开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Inlet and outlet zones need separation.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排量、转速与流量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Displacement, speed and flow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6212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 ≈ Vg × n × ηv / 1,000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9051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Vg：cm³/rev，n：r/min，Q：L/min</a:t>
            </a:r>
            <a:endParaRPr sz="21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623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Vg is displacement, n is shaft speed, and ηv is volumetric efficiency.</a:t>
            </a:r>
            <a:endParaRPr sz="18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例：20 cm³/rev × 1,500 r/min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Theoretical flow = 30 L/min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 ηv = 0.90，实际流量约 27 L/min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 90% volumetric efficiency, flow is about 27 L/min.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齿轮泵、叶片泵与柱塞泵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Gear, vane and piston pumps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571750"/>
                <a:gridCol w="4648200"/>
                <a:gridCol w="3752850"/>
              </a:tblGrid>
              <a:tr h="1047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 / Type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基本特点 / Typical traits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入门关注点 / What to notice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齿轮泵 / Gear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结构较简单，常见定量型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Simple construction, often fixed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转向、吸油口与排量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Rotation, inlet and displacement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叶片泵 / Vane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叶片分隔工作腔，运行较平稳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Vanes form chambers, smooth flow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吸油条件与油液清洁度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Inlet conditions and cleanliness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柱塞泵 / Piston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适用高压，可实现变量控制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High-pressure duty, variable options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变量控制与壳体泄油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Displacement control and drain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齿轮泵的基本原理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Gear pump fundamentals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7917" y="1685925"/>
            <a:ext cx="4263066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齿轮转动，齿间容积携带油液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Rotating gears carry oil in the spaces between teeth.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油液沿壳体外侧送到排油区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Oil travels around the housing to the outlet.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啮合区把吸油侧与排油侧隔开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meshing zone separates inlet and outlet.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叶片泵与柱塞泵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Vane and piston pumping mechanisms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854" y="1685925"/>
            <a:ext cx="4931192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叶片泵：叶片与定子围成工作腔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Vane pump: vanes and the stator form chambers.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柱塞泵：柱塞往复改变工作腔容积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Piston pump: reciprocating pistons change chamber volume.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变量泵可改变每转排量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variable pump changes displacement per revolution.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轴向柱塞泵的结构示例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Axial piston pump example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826714"/>
            <a:ext cx="5219700" cy="4014198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柱塞随缸体旋转并往复运动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Pistons rotate with the barrel and reciprocate.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斜盘倾角影响柱塞行程与排量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Swashplate angle affects piston stroke and displacement.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吸油、排油与泄油口功能不同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Inlet, delivery and case-drain ports serve different functions.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液压马达的基本认识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Hydraulic motor fundamentals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8880" y="1685925"/>
            <a:ext cx="3901139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马达把液压能转为回转运动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motor converts hydraulic energy into rotary motion.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流量影响转速，压差影响转矩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Flow affects speed. Pressure difference affects torque.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泵与马达原理互逆，型号不可随意替用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Pumps and motors reverse the energy conversion. Substitution requires approval.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液压阀的三类功能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Three main valve functions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762250"/>
                <a:gridCol w="4095750"/>
                <a:gridCol w="4114800"/>
              </a:tblGrid>
              <a:tr h="1047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 / Category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解决的问题 / Purpose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常见元件 / Examples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方向控制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Directional control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去哪里，何时启停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Where oil flows, start and stop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换向阀、单向阀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Directional valve, check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压力控制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Pressure control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限压或调整支路压力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Limit or regulate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溢流阀、减压阀、顺序阀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Relief, reducing, sequence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流量控制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Flow control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调节执行元件速度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Adjust actuator speed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节流阀、调速阀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Throttle, compensated flow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换向阀与主油口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Directional valves and main ports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367150"/>
            <a:ext cx="5219700" cy="2933324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 接供油，T 接回油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 is the pressure supply. T is the tank return.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A、B 接执行元件的两个工作口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and B connect to the actuator work ports.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电磁铁或手柄改变阀芯位置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Solenoids or a lever move the spool.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换向阀符号中的“位”与“通”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Positions and ports in a valve symbol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8105" y="1685925"/>
            <a:ext cx="4882690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每个方框代表一个工作位置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Each square represents a spool position.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三位四通：3 个位置、4 个主油口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4/3 valve has four main ports and three positions.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线表示连通，堵头表示截止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Lines indicate connections. A blocked end indicates closure.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常见中位连接方式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Common center connections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4495800"/>
                <a:gridCol w="2905125"/>
                <a:gridCol w="3571875"/>
              </a:tblGrid>
              <a:tr h="1047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中位连接 / Center condition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泵侧 / Pump side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执行元件侧 / Actuator side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全封闭 / All ports blocked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 口封闭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Supply blocked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A、B 封闭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Work ports blocked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 通 T，A、B 封闭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Tandem center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泵流量可回油箱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Pump flow returns to tank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工作口封闭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Work ports blocked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A、B 通 T，P 封闭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Float center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 口封闭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Supply blocked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允许负载带动运动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Load may move the actuator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  <p:sp>
        <p:nvSpPr>
          <p:cNvPr id="6" name="text-4"/>
          <p:cNvSpPr>
            <a:spLocks noGrp="1"/>
          </p:cNvSpPr>
          <p:nvPr/>
        </p:nvSpPr>
        <p:spPr>
          <a:xfrm>
            <a:off x="609600" y="60007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工作口封闭不等同安全锁紧 / Closed ports do not guarantee safe load holding</a:t>
            </a:r>
            <a:endParaRPr sz="1575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单向阀与液控单向阀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Check and pilot-operated check valves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629593"/>
            <a:ext cx="5219700" cy="2408439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普通单向阀允许单向流动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check valve allows flow in one direction.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液控单向阀由先导压力打开反向通路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Pilot pressure opens the reverse path in a pilot-operated check.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需要平稳下降时还要考虑负载控制阀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Controlled lowering may require a load-control valve.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溢流阀的限压作用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Pressure relief valve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5283" y="1685925"/>
            <a:ext cx="2328333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压力达到设定条件时，油液流回油箱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Oil returns to tank when the opening pressure is reached.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常用于限制最高工作压力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relief valve commonly limits operating pressure.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长期溢流会把能量转为热量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Continuous relief flow turns hydraulic energy into heat.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溢流阀与减压阀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Relief and pressure reducing valves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705100"/>
                <a:gridCol w="4133850"/>
                <a:gridCol w="4133850"/>
              </a:tblGrid>
              <a:tr h="1047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比较项 / Item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溢流阀 / Relief valve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减压阀 / Reducing valve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关注压力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Controlled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阀前压力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Upstream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阀后压力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Downstream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基本任务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Main purpose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限制上游压力，向油箱泄放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Limit pressure by diverting flow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给支路提供较低压力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Provide lower branch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常见例子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Typical example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系统限压保护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System pressure limiting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夹紧或先导油路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Clamping or pilot supply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顺序阀与压力信号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Sequence valves and pressure signals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顺序阀：达到压力条件后接通另一支路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sequence valve opens another branch at a pressure threshold.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压力开关：把压力条件变成电信号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pressure switch converts a pressure threshold into an electrical signal.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压力传感器：连续输出压力测量值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pressure transducer provides a continuous pressure measurement.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压力到位不代表机械位置一定到位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Reaching pressure does not prove the actuator reached its intended position.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节流阀与调速阀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Throttle and compensated flow control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541516"/>
            <a:ext cx="5219700" cy="2584593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改变阀口大小，可以调节流量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Changing the opening adjusts flow rate.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普通节流阀的流量会随压差变化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Flow through a simple throttle changes with pressure difference.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调速阀在工作范围内补偿压差变化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compensated flow valve reduces the effect of pressure changes.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0"/>
          <p:cNvSpPr>
            <a:spLocks noGrp="1"/>
          </p:cNvSpPr>
          <p:nvPr/>
        </p:nvSpPr>
        <p:spPr>
          <a:xfrm>
            <a:off x="609600" y="600075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图示为普通节流阀 / Illustration: a simple throttle valve</a:t>
            </a:r>
            <a:endParaRPr sz="157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节流口的核心流量公式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core orifice flow equation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rifice-flow-equation"/>
          <p:cNvSpPr>
            <a:spLocks noGrp="1"/>
          </p:cNvSpPr>
          <p:nvPr/>
        </p:nvSpPr>
        <p:spPr>
          <a:xfrm>
            <a:off x="609600" y="1733550"/>
            <a:ext cx="109728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 = C</a:t>
            </a:r>
            <a:r>
              <a:rPr sz="2500" b="1" baseline="-25000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 √(2Δp/ρ)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895600"/>
            <a:ext cx="109728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是开口截面积，Δp 是孔口两端的压差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337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00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is the opening area. Δp is the pressure difference across the orifice.</a:t>
            </a:r>
            <a:endParaRPr sz="1800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152900"/>
            <a:ext cx="5191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开口面积增加到 2 倍，流量约为 2 倍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895850"/>
            <a:ext cx="5191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 fixed Δp, Cd and density: doubling A doubles Q.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296025" y="4152900"/>
            <a:ext cx="5191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压差增加到 4 倍，流量约为 2 倍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296025" y="4895850"/>
            <a:ext cx="5191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 fixed A, Cd and density: quadrupling Δp doubles Q.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609600" y="5848350"/>
            <a:ext cx="109728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Cd：流量系数 / discharge coefficient     ρ：密度 / density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沿着一个支路读回路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Tracing one branch of a circuit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1924" y="1685925"/>
            <a:ext cx="3955053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先找油箱、泵和系统限压元件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Locate the tank, pump and pressure limiting element.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选择一个阀位，追踪到执行元件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Choose a valve position and trace flow to an actuator.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再追踪另一腔的回油路径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Then trace the return path from the opposite chamber.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双作用缸的伸出、停止与缩回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Extension, stop and retraction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伸出：P 接无杆腔，有杆腔接 T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Extension: supply to the cap end, rod end returns to tank.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停止：中位机能决定油口连接和泵的状态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Stop: center connections determine actuator and pump conditions.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缩回：P 接有杆腔，无杆腔接 T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Retraction: supply to the rod end, cap end returns to tank.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持载：根据负载配置专用保护和锁紧措施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Load holding: provide suitable valves and mechanical protection.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油箱与辅助元件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Reservoir and accessories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318" y="1685925"/>
            <a:ext cx="5014264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油箱储油，并帮助散热与空气分离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reservoir stores oil and supports cooling and air separation.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呼吸器、液位计和温度计辅助检查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Breather, level indicator and thermometer aid inspection.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管路、冷却器和密封件也影响可靠性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Lines, coolers and seals also affect system reliability.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过滤器与油液清洁度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Filtration and fluid cleanliness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986682"/>
            <a:ext cx="5219700" cy="3694261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污染会磨损元件、堵塞小孔和卡滞阀芯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Contamination can cause wear, blocked passages and sticking valves.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新油也可能需要过滤后加入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New oil may require filtration before filling.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检查堵塞指示，按要求更换滤芯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Check the clogging indicator and replace elements as specified.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液压油与黏度等级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Hydraulic fluid and viscosity grade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781300"/>
                <a:gridCol w="4895850"/>
                <a:gridCol w="3295650"/>
              </a:tblGrid>
              <a:tr h="1047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关注项 / Item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基本含义 / Meaning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正确做法 / Action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黏度 / Viscosity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过稠增加吸油阻力，过稀增加泄漏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Too thick impedes inlet flow, too thin increases leakage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按温度和元件要求选择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Match temperature and components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ISO VG 46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40°C 时名义运动黏度约 46 mm²/s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Nominal viscosity near 46 mm²/s at 40°C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数字不是允许最高温度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The number is not a temperature limit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HM、HV 等类别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Fluid category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反映抗磨等性能类别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Describes fluid performance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确认规格与相容性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Confirm specification and compatibility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蓄能器与停机后的能量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Accumulators and stored energy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7366" y="1685925"/>
            <a:ext cx="3424168" cy="4295775"/>
          </a:xfrm>
          <a:prstGeom prst="rect">
            <a:avLst/>
          </a:prstGeom>
        </p:spPr>
      </p:pic>
      <p:sp>
        <p:nvSpPr>
          <p:cNvPr id="6" name="text-4"/>
          <p:cNvSpPr>
            <a:spLocks noGrp="1"/>
          </p:cNvSpPr>
          <p:nvPr/>
        </p:nvSpPr>
        <p:spPr>
          <a:xfrm>
            <a:off x="6286500" y="17526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压缩气体储存能量，需要时释放油液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286500" y="220027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Compressed gas stores energy and releases fluid when needed.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286500" y="3171825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可用于补油、应急供能和吸收脉动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6286500" y="3619500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Applications include make-up flow, emergency energy and pulsation damping.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8"/>
          <p:cNvSpPr>
            <a:spLocks noGrp="1"/>
          </p:cNvSpPr>
          <p:nvPr/>
        </p:nvSpPr>
        <p:spPr>
          <a:xfrm>
            <a:off x="6286500" y="459105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停泵后仍可能有压力，维护前须隔离泄压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9"/>
          <p:cNvSpPr>
            <a:spLocks noGrp="1"/>
          </p:cNvSpPr>
          <p:nvPr/>
        </p:nvSpPr>
        <p:spPr>
          <a:xfrm>
            <a:off x="6286500" y="5038725"/>
            <a:ext cx="5238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Pressure may remain after shutdown. Isolate and depressurize before service.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液压功率与发热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Hydraulic power and heat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62125"/>
            <a:ext cx="109728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650" b="1">
                <a:solidFill>
                  <a:srgbClr val="55D0D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Ph(kW) = p(MPa) × Q(L/min) / 60</a:t>
            </a:r>
            <a:endParaRPr sz="4650" b="1">
              <a:solidFill>
                <a:srgbClr val="55D0D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2905125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例：10 MPa × 12 L/min = 2 kW 液压功率</a:t>
            </a:r>
            <a:endParaRPr sz="21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09600" y="33623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Example: 10 MPa at 12 L/min delivers 2 kW of hydraulic power.</a:t>
            </a:r>
            <a:endParaRPr sz="18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实际驱动功率还要计入效率损失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6096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Required drive power is higher because of losses.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0" y="4467225"/>
            <a:ext cx="5000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流量经压差节流或溢流时会发热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0" y="4972050"/>
            <a:ext cx="50006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pressure drop across a throttle or relief path produces heat.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安全操作的基本要求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Basic hydraulic safety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停止并隔离动力，支撑负载，释放残余压力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Stop and isolate power, support loads and release stored pressure.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泄漏检查使用规定工具，手远离高压喷流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 approved inspection methods. Keep hands away from fluid jets.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高压液体注入皮肤后，立即接受急诊处理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Seek emergency medical treatment immediately after a fluid injection injury.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检修、充氮和调压由受训人员按程序进行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Trained personnel must follow approved service, charging and setting procedures.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-16"/>
          <p:cNvSpPr>
            <a:spLocks noGrp="1"/>
          </p:cNvSpPr>
          <p:nvPr/>
        </p:nvSpPr>
        <p:spPr>
          <a:xfrm>
            <a:off x="609600" y="60293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压力表为零仍需确认封闭腔残压 / Verify trapped pressure even if one gauge reads zero</a:t>
            </a:r>
            <a:endParaRPr sz="157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开机前的基础检查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Basic checks before starting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油液：型号、液位、温度与异常外观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Fluid: grade, level, temperature and abnormal appearance.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连接：管路、接头、泄油管和防护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Connections: hoses, fittings, case drains and guards.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状态：阀位、急停与人员所在位置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State: valve position, emergency stop and personnel clearance.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按设备程序低负载启动，记录压力、声音与动作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Start under low load as specified. Record pressure, noise and motion.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常见现象与排查方向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Symptoms and initial checks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857500"/>
                <a:gridCol w="4362450"/>
                <a:gridCol w="3752850"/>
              </a:tblGrid>
              <a:tr h="8382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现象 / Symptom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可能方向 / Possible causes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先观察 / Initial observations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动作慢 / Slow motion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流量不足、泄漏、节流限制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Low flow, leakage, restriction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转速、阀位、温度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Speed, valve state, temperature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力不足 / Low force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压力不足、背压、负载过大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Low pressure, back pressure, high load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两腔压力与负载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Both chamber pressures and load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噪声 / Noise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进气、吸油阻力、安装问题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Air entry, inlet restriction, mounting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油位、吸油管、起泡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Level, inlet line, foaming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发热 / Overheating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持续溢流、节流、冷却不足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Relief flow, throttling, poor cooling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负载、回油、冷却器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Load, return flow, cooler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四个常见误区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Four common misconceptions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5334000"/>
                <a:gridCol w="5638800"/>
              </a:tblGrid>
              <a:tr h="8382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常见说法 / Statement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正确理解 / Clarification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压力越高，速度一定越快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Higher pressure always means higher speed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速度主要与流量和有效面积有关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Speed mainly depends on flow and effective area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定量泵的流量永远不变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 fixed pump always delivers the same flow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固定的是排量，流量也受转速和泄漏影响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Displacement is fixed. Flow varies with speed and leakage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停机就可以拆管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Shutdown makes a line safe to disconnect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负载、蓄能器及封闭腔仍可能储能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Loads, accumulators and trapped volumes may retain energy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清澈的新油一定干净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Clear new oil must be clean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目测无法判断细小颗粒污染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Visual inspection cannot measure fine particle contamination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课堂小测验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Knowledge check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同一油缸想提高速度，应重点看压力还是流量？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For the same cylinder, which mainly affects speed: pressure or flow?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MPa 相当于多少 bar？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How many bar equal 10 MPa?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限制系统压力通常使用哪一类阀？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Which valve commonly limits system pressure?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停泵后，哪些位置还可能有压力？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Where might pressure remain after the pump stops?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小测验参考答案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Knowledge check answers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流量：面积一定时，v ≈ Q / A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Flow rate: for a fixed area, v ≈ Q / A.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MPa = 100 bar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MPa equals 100 bar.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溢流阀，设定值按批准资料确认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relief valve, with its setting confirmed against approved data.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蓄能器、受载油缸和封闭油路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Accumulators, loaded cylinders and trapped circuit volumes.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常用中英文术语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Useful Chinese–English terminology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609600" y="1714500"/>
          <a:ext cx="10972800" cy="4191000"/>
        </p:xfrm>
        <a:graphic>
          <a:graphicData uri="http://schemas.openxmlformats.org/drawingml/2006/table">
            <a:tbl>
              <a:tblPr/>
              <a:tblGrid>
                <a:gridCol w="2143125"/>
                <a:gridCol w="3333750"/>
                <a:gridCol w="2143125"/>
                <a:gridCol w="3352800"/>
              </a:tblGrid>
              <a:tr h="59871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 / Chinese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English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 / Chinese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English</a:t>
                      </a:r>
                      <a:endParaRPr sz="17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T w="9525">
                      <a:solidFill>
                        <a:srgbClr val="CEDBE2"/>
                      </a:solidFill>
                      <a:prstDash val="solid"/>
                    </a:lnT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082B40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压力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Flow rate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排量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Displacement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背压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Back pressure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液压泵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Hydraulic pump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液压马达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Hydraulic motor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液压缸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Hydraulic cylinder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换向阀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Directional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溢流阀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Relief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减压阀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Pressure reducing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单向阀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L w="9525">
                      <a:solidFill>
                        <a:srgbClr val="CEDBE2"/>
                      </a:solidFill>
                      <a:prstDash val="solid"/>
                    </a:lnL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Check valve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蓄能器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32A3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Accumulator</a:t>
                      </a:r>
                      <a:endParaRPr sz="1725" b="0">
                        <a:solidFill>
                          <a:srgbClr val="132A3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33350" marR="133350" marT="95250" marB="95250" anchor="ctr">
                    <a:lnR w="9525">
                      <a:solidFill>
                        <a:srgbClr val="CEDBE2"/>
                      </a:solidFill>
                      <a:prstDash val="solid"/>
                    </a:lnR>
                    <a:lnB w="9525">
                      <a:solidFill>
                        <a:srgbClr val="CEDBE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培训回顾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9DC7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Training recap</a:t>
            </a:r>
            <a:endParaRPr sz="2100" b="0">
              <a:solidFill>
                <a:srgbClr val="9DC7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8CB0C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</a:t>
            </a:r>
            <a:endParaRPr sz="1350" b="0">
              <a:solidFill>
                <a:srgbClr val="8CB0C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压力与有效面积影响力，流量与面积影响速度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Pressure and area affect force. Flow and area affect speed.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泵供油，阀控制，缸和马达带动负载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pump supplies oil, valves control it, actuators move the load.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读回路时同时追踪进油与回油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Trace both supply and return paths when reading a circuit.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4EC5C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4EC5C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清洁油液与安全隔离是基础工作</a:t>
            </a:r>
            <a:endParaRPr sz="20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B9D1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Clean fluid and safe isolation are essential.</a:t>
            </a:r>
            <a:endParaRPr sz="1725" b="0">
              <a:solidFill>
                <a:srgbClr val="B9D1D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text-0"/>
          <p:cNvSpPr>
            <a:spLocks noGrp="1"/>
          </p:cNvSpPr>
          <p:nvPr/>
        </p:nvSpPr>
        <p:spPr>
          <a:xfrm>
            <a:off x="609600" y="3619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资料来源与继续学习</a:t>
            </a:r>
            <a:endParaRPr sz="3300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99060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005A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Sources and further learning</a:t>
            </a:r>
            <a:endParaRPr sz="2100" b="0">
              <a:solidFill>
                <a:srgbClr val="005A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6467475"/>
            <a:ext cx="6191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恒石液压 HONSFUID</a:t>
            </a:r>
            <a:endParaRPr sz="120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11144250" y="6438900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  <a:endParaRPr sz="1350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72402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1447800" y="172402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基础资料：恒石液压原培训课件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1447800" y="217170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Base material: the original HONSFUID course by David Wu.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609600" y="283845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1447800" y="283845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原理与元件：Bosch Rexroth、Parker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1447800" y="328612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Principles and components: Bosch Rexroth and Parker technical material.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-10"/>
          <p:cNvSpPr>
            <a:spLocks noGrp="1"/>
          </p:cNvSpPr>
          <p:nvPr/>
        </p:nvSpPr>
        <p:spPr>
          <a:xfrm>
            <a:off x="609600" y="3952875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-11"/>
          <p:cNvSpPr>
            <a:spLocks noGrp="1"/>
          </p:cNvSpPr>
          <p:nvPr/>
        </p:nvSpPr>
        <p:spPr>
          <a:xfrm>
            <a:off x="1447800" y="3952875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过滤、油液与蓄能器：HYDAC、Shell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-12"/>
          <p:cNvSpPr>
            <a:spLocks noGrp="1"/>
          </p:cNvSpPr>
          <p:nvPr/>
        </p:nvSpPr>
        <p:spPr>
          <a:xfrm>
            <a:off x="1447800" y="4400550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Filtration, fluids and accumulators: HYDAC and Shell.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-13"/>
          <p:cNvSpPr>
            <a:spLocks noGrp="1"/>
          </p:cNvSpPr>
          <p:nvPr/>
        </p:nvSpPr>
        <p:spPr>
          <a:xfrm>
            <a:off x="609600" y="5067300"/>
            <a:ext cx="5905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008B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550" b="1">
              <a:solidFill>
                <a:srgbClr val="008B9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-14"/>
          <p:cNvSpPr>
            <a:spLocks noGrp="1"/>
          </p:cNvSpPr>
          <p:nvPr/>
        </p:nvSpPr>
        <p:spPr>
          <a:xfrm>
            <a:off x="1447800" y="5067300"/>
            <a:ext cx="10096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32A3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安全：HSE 高压液体注入伤安全提醒</a:t>
            </a:r>
            <a:endParaRPr sz="2025" b="1">
              <a:solidFill>
                <a:srgbClr val="132A3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-15"/>
          <p:cNvSpPr>
            <a:spLocks noGrp="1"/>
          </p:cNvSpPr>
          <p:nvPr/>
        </p:nvSpPr>
        <p:spPr>
          <a:xfrm>
            <a:off x="1447800" y="5514975"/>
            <a:ext cx="10096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C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Safety: HSE guidance on high-pressure fluid injection.</a:t>
            </a:r>
            <a:endParaRPr sz="1725" b="0">
              <a:solidFill>
                <a:srgbClr val="536C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INCON">
  <a:themeElements>
    <a:clrScheme name="GINC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GINC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INCON">
  <a:themeElements>
    <a:clrScheme name="GINC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GINCO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14573</Words>
  <Application>WPS 演示</Application>
  <PresentationFormat>Converted Presentation</PresentationFormat>
  <Paragraphs>1313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GINCON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吴运柏</cp:lastModifiedBy>
  <cp:revision>1</cp:revision>
  <dcterms:created xsi:type="dcterms:W3CDTF">2026-10-15T01:00:31Z</dcterms:created>
  <dcterms:modified xsi:type="dcterms:W3CDTF">2026-10-15T01:00:31Z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5364E48A492E45EEA97E9BB2E49E4C17_12</vt:lpwstr>
  </property>
  <property fmtid="{D5CDD505-2E9C-101B-9397-08002B2CF9AE}" pid="3" name="KSOProductBuildVer">
    <vt:lpwstr>2052-12.1.0.29161</vt:lpwstr>
  </property>
</Properties>
</file>